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90" r:id="rId6"/>
    <p:sldId id="260" r:id="rId7"/>
    <p:sldId id="291" r:id="rId8"/>
    <p:sldId id="261" r:id="rId9"/>
    <p:sldId id="287" r:id="rId10"/>
    <p:sldId id="288" r:id="rId11"/>
    <p:sldId id="28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96" r:id="rId21"/>
    <p:sldId id="281" r:id="rId22"/>
    <p:sldId id="280" r:id="rId23"/>
    <p:sldId id="282" r:id="rId24"/>
    <p:sldId id="286" r:id="rId25"/>
    <p:sldId id="292" r:id="rId26"/>
    <p:sldId id="294" r:id="rId27"/>
    <p:sldId id="297" r:id="rId28"/>
    <p:sldId id="276" r:id="rId29"/>
    <p:sldId id="298" r:id="rId30"/>
    <p:sldId id="299" r:id="rId31"/>
    <p:sldId id="295" r:id="rId32"/>
    <p:sldId id="293" r:id="rId33"/>
    <p:sldId id="273" r:id="rId34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6"/>
      <p:bold r:id="rId37"/>
    </p:embeddedFont>
    <p:embeddedFont>
      <p:font typeface="Malgun Gothic" panose="020B0503020000020004" pitchFamily="50" charset="-127"/>
      <p:regular r:id="rId36"/>
      <p:bold r:id="rId37"/>
    </p:embeddedFont>
    <p:embeddedFont>
      <p:font typeface="Cambria Math" panose="02040503050406030204" pitchFamily="18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anose="020B0600000101010101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21B2B3-93FF-4A4F-A0C3-730AA4156640}">
  <a:tblStyle styleId="{0121B2B3-93FF-4A4F-A0C3-730AA41566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172464264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172464264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172464264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172464264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21f2d45e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21f2d45e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21dc1a9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21dc1a9b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21f2d45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21f2d45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21f2d45e4_4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21f2d45e4_4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724642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724642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1724642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1724642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1724642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1724642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17246426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17246426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0d3852be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0d3852be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17246426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17246426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788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17246426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17246426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551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17246426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17246426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680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17246426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17246426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17246426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17246426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0d3852be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0d3852be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724642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724642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724642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724642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68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17246426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17246426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17246426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17246426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5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0d3852be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0d3852be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17246426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172464264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</a:t>
            </a:r>
            <a:br>
              <a:rPr lang="en"/>
            </a:br>
            <a:r>
              <a:rPr lang="en"/>
              <a:t>한국 지역별 신규확진자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예측 모델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7847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BIBS, Seoul National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797"/>
            <a:ext cx="9143999" cy="25979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408000" y="3817075"/>
            <a:ext cx="2328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Days from 2020-01-20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7650" y="563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Segmented Poisson : Nationwide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132" name="Google Shape;132;p20"/>
          <p:cNvGraphicFramePr/>
          <p:nvPr>
            <p:extLst>
              <p:ext uri="{D42A27DB-BD31-4B8C-83A1-F6EECF244321}">
                <p14:modId xmlns:p14="http://schemas.microsoft.com/office/powerpoint/2010/main" val="9998970"/>
              </p:ext>
            </p:extLst>
          </p:nvPr>
        </p:nvGraphicFramePr>
        <p:xfrm>
          <a:off x="6646425" y="136825"/>
          <a:ext cx="2423862" cy="6167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3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전국(지역)</a:t>
                      </a:r>
                      <a:endParaRPr sz="10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R-square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Breaks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 seg_point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0.903</a:t>
                      </a:r>
                      <a:endParaRPr sz="800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1469.32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58, 99, 198</a:t>
                      </a:r>
                      <a:endParaRPr sz="800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408000" y="3817075"/>
            <a:ext cx="2328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Days from 2020-01-20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7650" y="563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Segmented Poisson : non-Capital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141" name="Google Shape;141;p21"/>
          <p:cNvGraphicFramePr/>
          <p:nvPr>
            <p:extLst>
              <p:ext uri="{D42A27DB-BD31-4B8C-83A1-F6EECF244321}">
                <p14:modId xmlns:p14="http://schemas.microsoft.com/office/powerpoint/2010/main" val="4205625340"/>
              </p:ext>
            </p:extLst>
          </p:nvPr>
        </p:nvGraphicFramePr>
        <p:xfrm>
          <a:off x="6646425" y="136825"/>
          <a:ext cx="2423862" cy="6167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3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비수도권</a:t>
                      </a:r>
                      <a:endParaRPr sz="10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R-square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Breaks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seg_point</a:t>
                      </a:r>
                      <a:endParaRPr sz="800" b="1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0.779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3191.3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89</a:t>
                      </a:r>
                      <a:endParaRPr sz="800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Segmented Poisson with policy variable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727650" y="604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Correlation heatmap of policy variables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534000" y="1339350"/>
            <a:ext cx="4038000" cy="3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자료 업데이트(8/23일 기준)</a:t>
            </a: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현재 8/23일 기준 Oxford 정책 변수가 처리되어 있는 날짜는 8/20일까지임. </a:t>
            </a:r>
            <a:endParaRPr b="1" dirty="0"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이후 8/20일부터 8/23일까지의 자료에는 기존 정책 변수값을 유지하여 분석에 활용함. </a:t>
            </a:r>
            <a:endParaRPr b="1" dirty="0"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Correlation heatmap</a:t>
            </a:r>
            <a:endParaRPr dirty="0"/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en" sz="1300" dirty="0"/>
              <a:t>여러 변수들이 correlation이 높은 것을 확인함.</a:t>
            </a:r>
            <a:endParaRPr sz="13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 dirty="0"/>
              <a:t>한국에선 Stay at home requirements(C6)와 Restrictions on internal movement(C7)가  동일한 정책인 것으로 파악됨. </a:t>
            </a:r>
            <a:endParaRPr sz="1300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 dirty="0"/>
              <a:t>C5 대중교통 정책은 한국에서 시행되지 않아 제외함. </a:t>
            </a:r>
            <a:endParaRPr sz="1300" dirty="0"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27235"/>
          <a:stretch/>
        </p:blipFill>
        <p:spPr>
          <a:xfrm>
            <a:off x="4503575" y="1472975"/>
            <a:ext cx="4319000" cy="31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6429450" y="2266800"/>
            <a:ext cx="780900" cy="8307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7635450" y="3837700"/>
            <a:ext cx="780900" cy="8307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7016750" y="3053550"/>
            <a:ext cx="780900" cy="8307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29450" y="570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Exploratory Data Analysis with policy variable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34000" y="1339350"/>
            <a:ext cx="4038000" cy="3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정책 변수와 전국 확산 경향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C6,7은 correlation plot의 결과와 마찬가지로 정책 변화가 동일한 것을 확인할 수 있음.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E1,2와 H2,3도 Correlation 0.85 이상의 값을 가지고 실제 정책 변화도 유사한 패턴을 보임.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H1,2,3의 경우 확산 초기 최대값(1.0)을 가진 상태로 현재까지 정책이 유지되는 것을 확인할 수 있음.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◆"/>
            </a:pPr>
            <a:r>
              <a:rPr lang="en" sz="1400"/>
              <a:t>Segmented poisson으로 적합시에는 이 부분이 고려되어야함. </a:t>
            </a:r>
            <a:br>
              <a:rPr lang="en" sz="1400"/>
            </a:br>
            <a:r>
              <a:rPr lang="en" sz="1400"/>
              <a:t>(후반 segment에선 정책 변수가 항상 1) </a:t>
            </a:r>
            <a:endParaRPr sz="14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725" y="1250125"/>
            <a:ext cx="3882873" cy="37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6163700" y="2110650"/>
            <a:ext cx="2559900" cy="92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4840725" y="3920550"/>
            <a:ext cx="3973500" cy="1062300"/>
          </a:xfrm>
          <a:prstGeom prst="rect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Breakpoints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63"/>
            <a:ext cx="683895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2792300" y="2729350"/>
            <a:ext cx="4071300" cy="18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2792300" y="3747775"/>
            <a:ext cx="2708700" cy="43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Segmented Poisson Model Definition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Google Shape;188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ko-KR" altLang="ar-AE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𝑃𝑜𝑖𝑠𝑠𝑜𝑛</m:t>
                      </m:r>
                      <m:d>
                        <m:dPr>
                          <m:ctrlPr>
                            <a:rPr lang="ar-AE" altLang="ko-KR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ar-AE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ar-AE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ar-AE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ko-KR" altLang="ar-AE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ko-KR" altLang="ar-AE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ar-AE" altLang="ko-KR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ar-AE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ar-AE" altLang="ko-KR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ko-KR" altLang="ar-AE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ko-KR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  <a:p>
                <a:pPr marL="0" lv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𝐷𝑎𝑦𝑠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𝐷𝑎𝑦𝑠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𝑃𝑜𝑙𝑖𝑐𝑦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𝐷𝑎𝑦𝑠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⋯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𝐷𝑎𝑦𝑠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𝐷𝑎𝑦𝑠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𝑃𝑜𝑙𝑖𝑐𝑦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𝐷𝑎𝑦𝑠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⋯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  <a:p>
                <a:pPr marL="0" lv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𝑒𝑎𝑐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𝑏𝑒𝑡𝑤𝑒𝑒𝑒𝑛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𝑏𝑟𝑒𝑎𝑘𝑝𝑜𝑖𝑛𝑡𝑠</m:t>
                      </m:r>
                    </m:oMath>
                  </m:oMathPara>
                </a14:m>
                <a:endParaRPr lang="en-US" sz="16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8" name="Google Shape;188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261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8C528AC-164C-4B5D-9597-58D6615D928B}"/>
              </a:ext>
            </a:extLst>
          </p:cNvPr>
          <p:cNvSpPr txBox="1"/>
          <p:nvPr/>
        </p:nvSpPr>
        <p:spPr>
          <a:xfrm>
            <a:off x="4114800" y="198501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with Policy information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Without policy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Each policy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Stringency index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Government policy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All policy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Policy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4AA1C-F16C-4B03-AACF-1A7AE7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55" y="1479223"/>
            <a:ext cx="5085938" cy="3390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자체 데이터 (1월 20일 ~ 8월 17일)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9488B76-05AD-43D8-BC76-C0C84F44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2399"/>
              </p:ext>
            </p:extLst>
          </p:nvPr>
        </p:nvGraphicFramePr>
        <p:xfrm>
          <a:off x="277494" y="1371600"/>
          <a:ext cx="8589011" cy="3771900"/>
        </p:xfrm>
        <a:graphic>
          <a:graphicData uri="http://schemas.openxmlformats.org/drawingml/2006/table">
            <a:tbl>
              <a:tblPr/>
              <a:tblGrid>
                <a:gridCol w="1894523">
                  <a:extLst>
                    <a:ext uri="{9D8B030D-6E8A-4147-A177-3AD203B41FA5}">
                      <a16:colId xmlns:a16="http://schemas.microsoft.com/office/drawing/2014/main" val="2319680110"/>
                    </a:ext>
                  </a:extLst>
                </a:gridCol>
                <a:gridCol w="6694488">
                  <a:extLst>
                    <a:ext uri="{9D8B030D-6E8A-4147-A177-3AD203B41FA5}">
                      <a16:colId xmlns:a16="http://schemas.microsoft.com/office/drawing/2014/main" val="1146546954"/>
                    </a:ext>
                  </a:extLst>
                </a:gridCol>
              </a:tblGrid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0" fontAlgn="ctr"/>
                      <a:r>
                        <a:rPr lang="ko-KR" altLang="en-US" sz="105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정책명</a:t>
                      </a:r>
                      <a:r>
                        <a:rPr lang="ko-KR" altLang="en-US" sz="1050" b="1" i="0" u="none" strike="noStrike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rtl="0" fontAlgn="ctr"/>
                      <a:r>
                        <a:rPr lang="en-US" sz="105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변수</a:t>
                      </a:r>
                      <a:r>
                        <a:rPr lang="en-US" sz="1050" b="1" i="0" u="none" strike="noStrike" dirty="0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5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en-US" sz="1050" b="1" i="0" u="none" strike="noStrike" dirty="0">
                        <a:solidFill>
                          <a:schemeClr val="bg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03909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C1 -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등교 중지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학교와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대학들의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휴교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또는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화상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강의에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대한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휴교 추천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부분적 휴교 등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670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C2 -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자택 근무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재택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근무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영업장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폐쇄의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폐쇄 또는 재택 추천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부분적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직군 등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폐쇄 등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80829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C3 -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공공행사 취소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공공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행사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취소 추천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행사 취소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19855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C4 -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모임 제한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모임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제한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( 1:1000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명 이상의 모임 제한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2:101~1000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명 규모의 모임 제한 등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4637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C6 -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외출 규제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외출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규제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외출 자제 권고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외출 제한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3: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강한 수준의 외출 제한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70899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C7 -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국내 이동 금지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국내에서의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지역 도시간의 이동 자제 권고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이동 제한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78085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C8 -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국외 여행 규제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국외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여행자에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대한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대응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입국자 검사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특정 지역 입국자 격리 등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87917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E1 -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재정 지원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직장을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잃은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경우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재정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기존 수입의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미만 지원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 50%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이상 지원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046754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E2 -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채무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계약 완화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정부의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채무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계약 완화 정책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특정 종류의 채무 완호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전체 채무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계약 완화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20607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H1 -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공공캠페인 실행 여부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공공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캠페인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실행에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대한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정보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( 1:Covid-19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에 대한 주의 촉구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다양한 방법의 캠페인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23659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H2 -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검사 정책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검사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받을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있는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증상이 있고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조건에 만족하는 경우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증상이 있는 경우 등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37369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H3 - </a:t>
                      </a:r>
                      <a:r>
                        <a:rPr lang="ko-KR" alt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확진자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동선 파악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확진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후에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접촉자를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조사하는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정책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수준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(1: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특정 경우에만 조사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모든 경우 조사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07812"/>
                  </a:ext>
                </a:extLst>
              </a:tr>
              <a:tr h="24622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StringencyIndex</a:t>
                      </a:r>
                      <a:endParaRPr lang="ko-KR" alt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정부의 정책의 엄격도를 종합하여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사이의 값으로 수치화한 지수 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(0: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엄격하지 않음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1: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엄격함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04604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kern="1200" spc="30" baseline="0" dirty="0" err="1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GovernmentIndex</a:t>
                      </a:r>
                      <a:endParaRPr lang="ko-KR" alt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정부의</a:t>
                      </a:r>
                      <a:r>
                        <a:rPr 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사회적 거리두기 조치에 따라 수치화한 지수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(1: 1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2: 2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, 3: 3</a:t>
                      </a:r>
                      <a:r>
                        <a:rPr lang="ko-KR" altLang="en-US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r>
                        <a:rPr lang="en-US" altLang="ko-KR" sz="1050" kern="1200" spc="30" baseline="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50" kern="1200" spc="30" baseline="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72296"/>
                  </a:ext>
                </a:extLst>
              </a:tr>
            </a:tbl>
          </a:graphicData>
        </a:graphic>
      </p:graphicFrame>
      <p:sp>
        <p:nvSpPr>
          <p:cNvPr id="10" name="Google Shape;232;p33">
            <a:extLst>
              <a:ext uri="{FF2B5EF4-FFF2-40B4-BE49-F238E27FC236}">
                <a16:creationId xmlns:a16="http://schemas.microsoft.com/office/drawing/2014/main" id="{BE77CAC2-BBE4-46B0-8E49-E05F6C2EF0AC}"/>
              </a:ext>
            </a:extLst>
          </p:cNvPr>
          <p:cNvSpPr txBox="1">
            <a:spLocks/>
          </p:cNvSpPr>
          <p:nvPr/>
        </p:nvSpPr>
        <p:spPr>
          <a:xfrm>
            <a:off x="881850" y="8364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정책변수 정리</a:t>
            </a:r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1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Policy(2 breakpoints) - </a:t>
            </a:r>
            <a:r>
              <a:rPr lang="en-US" altLang="ko-KR" dirty="0"/>
              <a:t>coefficients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678D1-F73B-4267-82AE-A2F77D9D1702}"/>
              </a:ext>
            </a:extLst>
          </p:cNvPr>
          <p:cNvSpPr txBox="1"/>
          <p:nvPr/>
        </p:nvSpPr>
        <p:spPr>
          <a:xfrm>
            <a:off x="7091397" y="4383905"/>
            <a:ext cx="162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Significant</a:t>
            </a:r>
          </a:p>
          <a:p>
            <a:pPr algn="r"/>
            <a:r>
              <a:rPr lang="en-US" altLang="ko-KR" sz="900" dirty="0">
                <a:solidFill>
                  <a:srgbClr val="FF0000"/>
                </a:solidFill>
              </a:rPr>
              <a:t>Not significant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DF22BD-F8AF-45BD-A448-76EC165C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5" y="1950275"/>
            <a:ext cx="8414550" cy="23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5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With Policy(2 breakpoints) - plots</a:t>
            </a:r>
            <a:endParaRPr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831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EA9104-AD8D-460E-9A1F-35CD78B5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"/>
            <a:ext cx="2538000" cy="16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8B29D-1EBE-404A-ACBA-7F06788F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89" y="3527"/>
            <a:ext cx="2538000" cy="169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8D4C0F-421C-4622-9B89-2BE7BDF8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957" y="3527"/>
            <a:ext cx="2538000" cy="169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7B810-DFB9-4A0B-AF1E-A63E9B4C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5750"/>
            <a:ext cx="2538000" cy="169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63B82C-2CED-484E-9ECB-56DD51867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789" y="1691999"/>
            <a:ext cx="2538000" cy="1692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D31AE4-DF2A-438A-BDA3-04D3C86AA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957" y="1691999"/>
            <a:ext cx="2538000" cy="169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490E11-0FCD-4933-A36E-AE564D1F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58600"/>
            <a:ext cx="2538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8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479831-52DB-4BB5-A93F-3865CCAA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38000" cy="16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B7349A-ED04-42F6-8161-73BF9C0B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88" y="0"/>
            <a:ext cx="2538000" cy="169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554BFC-E046-4493-A3CF-D775C68B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1500"/>
            <a:ext cx="2538000" cy="169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85FF96-FC8E-4249-9F91-F95FAE23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725750"/>
            <a:ext cx="2538000" cy="169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B568DF-19D9-4334-ABE9-0D7B5B47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988" y="1692000"/>
            <a:ext cx="2538000" cy="1692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02584A-0BDF-45FB-B842-F4752FB8D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271" y="1692000"/>
            <a:ext cx="2538000" cy="169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8A29DD-10AD-42EC-AF78-CE65BCDDB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988" y="3451500"/>
            <a:ext cx="2538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1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12B6D-5552-4549-A9BF-4C34BE26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With Policy(2 breakpoints) - </a:t>
            </a:r>
            <a:r>
              <a:rPr lang="en-US" altLang="ko-KR" dirty="0" err="1">
                <a:solidFill>
                  <a:srgbClr val="FF0000"/>
                </a:solidFill>
              </a:rPr>
              <a:t>StringencyIndex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F1AEF3-2F4E-46EA-9151-F45D67FA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A23085F3-17E7-4D03-8CF9-3F0FC967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05" y="1853508"/>
            <a:ext cx="4934990" cy="32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12B6D-5552-4549-A9BF-4C34BE26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With Policy(2 breakpoints) -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사회적 거리두기 수치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F1AEF3-2F4E-46EA-9151-F45D67FA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1A904AA4-06D6-48FF-A604-4568173E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851660"/>
            <a:ext cx="49377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With Policy(3 breakpoints) - coefficients</a:t>
            </a:r>
            <a:endParaRPr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17CA4-15C7-4661-AB2D-66C868ACAF16}"/>
              </a:ext>
            </a:extLst>
          </p:cNvPr>
          <p:cNvSpPr txBox="1"/>
          <p:nvPr/>
        </p:nvSpPr>
        <p:spPr>
          <a:xfrm>
            <a:off x="6793946" y="4056600"/>
            <a:ext cx="162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Significant</a:t>
            </a:r>
          </a:p>
          <a:p>
            <a:pPr algn="r"/>
            <a:r>
              <a:rPr lang="en-US" altLang="ko-KR" sz="900" dirty="0">
                <a:solidFill>
                  <a:srgbClr val="FF0000"/>
                </a:solidFill>
              </a:rPr>
              <a:t>Not significant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A86C86-3502-438B-BFB6-0EDE047C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8875"/>
            <a:ext cx="9144000" cy="19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With Policy(3 breakpoints) - plots</a:t>
            </a:r>
            <a:endParaRPr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테이블이(가) 표시된 사진&#10;&#10;자동 생성된 설명">
            <a:extLst>
              <a:ext uri="{FF2B5EF4-FFF2-40B4-BE49-F238E27FC236}">
                <a16:creationId xmlns:a16="http://schemas.microsoft.com/office/drawing/2014/main" id="{C7CA2B6B-49B1-411D-9A37-C4BAC5D3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01" y="0"/>
            <a:ext cx="2538000" cy="169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329D1C-D2B3-4C52-B0DC-0DFA9592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00" y="0"/>
            <a:ext cx="2538000" cy="1692000"/>
          </a:xfrm>
          <a:prstGeom prst="rect">
            <a:avLst/>
          </a:prstGeom>
        </p:spPr>
      </p:pic>
      <p:pic>
        <p:nvPicPr>
          <p:cNvPr id="7" name="그림 6" descr="사진, 테이블이(가) 표시된 사진&#10;&#10;자동 생성된 설명">
            <a:extLst>
              <a:ext uri="{FF2B5EF4-FFF2-40B4-BE49-F238E27FC236}">
                <a16:creationId xmlns:a16="http://schemas.microsoft.com/office/drawing/2014/main" id="{C12A5F26-C01F-4B46-B295-6BCF7C9B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5750"/>
            <a:ext cx="2538000" cy="1692000"/>
          </a:xfrm>
          <a:prstGeom prst="rect">
            <a:avLst/>
          </a:prstGeom>
        </p:spPr>
      </p:pic>
      <p:pic>
        <p:nvPicPr>
          <p:cNvPr id="9" name="그림 8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5D1F443E-116C-45CA-B71B-45591E80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000" y="1725750"/>
            <a:ext cx="2538000" cy="1692000"/>
          </a:xfrm>
          <a:prstGeom prst="rect">
            <a:avLst/>
          </a:prstGeom>
        </p:spPr>
      </p:pic>
      <p:pic>
        <p:nvPicPr>
          <p:cNvPr id="11" name="그림 10" descr="사진, 다른, 테이블, 옅은이(가) 표시된 사진&#10;&#10;자동 생성된 설명">
            <a:extLst>
              <a:ext uri="{FF2B5EF4-FFF2-40B4-BE49-F238E27FC236}">
                <a16:creationId xmlns:a16="http://schemas.microsoft.com/office/drawing/2014/main" id="{8090F93D-2F9E-488D-B037-1C576F6C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451500"/>
            <a:ext cx="2538000" cy="1692000"/>
          </a:xfrm>
          <a:prstGeom prst="rect">
            <a:avLst/>
          </a:prstGeom>
        </p:spPr>
      </p:pic>
      <p:pic>
        <p:nvPicPr>
          <p:cNvPr id="13" name="그림 12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B20297BB-A02B-456A-A177-8F7FE2618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000" y="3451500"/>
            <a:ext cx="2538000" cy="1692000"/>
          </a:xfrm>
          <a:prstGeom prst="rect">
            <a:avLst/>
          </a:prstGeom>
        </p:spPr>
      </p:pic>
      <p:pic>
        <p:nvPicPr>
          <p:cNvPr id="15" name="그림 14" descr="사진, 테이블, 앉아있는, 다른이(가) 표시된 사진&#10;&#10;자동 생성된 설명">
            <a:extLst>
              <a:ext uri="{FF2B5EF4-FFF2-40B4-BE49-F238E27FC236}">
                <a16:creationId xmlns:a16="http://schemas.microsoft.com/office/drawing/2014/main" id="{8A33463A-08E1-4912-9FE7-2FFDC2879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538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데이터 소개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Data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Kaggle 데이터 (2020년 1월 20일 ~ 6월 30일) </a:t>
            </a:r>
            <a:r>
              <a:rPr lang="en" sz="1200"/>
              <a:t>*검역 데이터 부재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https://www.kaggle.com/kimjihoo/coronavirusdataset/data?select=TimeProvince.csv</a:t>
            </a:r>
            <a:endParaRPr sz="12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공공데이터포털 데이터 (2020년 3월 4일 ~ 8월 17일) </a:t>
            </a:r>
            <a:r>
              <a:rPr lang="en" sz="1200"/>
              <a:t>*6월 5일 데이터 부재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https://data.go.kr/data/15043378/openapi.do</a:t>
            </a:r>
            <a:endParaRPr sz="12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두 데이터를 합친 후 전체(지역), 수도권, 비수도권 데이터로 합침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BB3BA157-F153-434C-818D-D15BBC51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38000" cy="1692000"/>
          </a:xfrm>
          <a:prstGeom prst="rect">
            <a:avLst/>
          </a:prstGeom>
        </p:spPr>
      </p:pic>
      <p:pic>
        <p:nvPicPr>
          <p:cNvPr id="6" name="그림 5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426AA0A2-2BAA-481D-8B52-3C73E7B4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00" y="0"/>
            <a:ext cx="2538000" cy="1692000"/>
          </a:xfrm>
          <a:prstGeom prst="rect">
            <a:avLst/>
          </a:prstGeom>
        </p:spPr>
      </p:pic>
      <p:pic>
        <p:nvPicPr>
          <p:cNvPr id="10" name="그림 9" descr="사진, 테이블, 다른, 디스플레이이(가) 표시된 사진&#10;&#10;자동 생성된 설명">
            <a:extLst>
              <a:ext uri="{FF2B5EF4-FFF2-40B4-BE49-F238E27FC236}">
                <a16:creationId xmlns:a16="http://schemas.microsoft.com/office/drawing/2014/main" id="{733FAB93-EF02-4699-A792-8AEC3C2F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00" y="3451501"/>
            <a:ext cx="2538000" cy="1692000"/>
          </a:xfrm>
          <a:prstGeom prst="rect">
            <a:avLst/>
          </a:prstGeom>
        </p:spPr>
      </p:pic>
      <p:pic>
        <p:nvPicPr>
          <p:cNvPr id="14" name="그림 13" descr="사진, 다른, 테이블, 옅은이(가) 표시된 사진&#10;&#10;자동 생성된 설명">
            <a:extLst>
              <a:ext uri="{FF2B5EF4-FFF2-40B4-BE49-F238E27FC236}">
                <a16:creationId xmlns:a16="http://schemas.microsoft.com/office/drawing/2014/main" id="{B34A9685-AB0C-4523-91EA-0614AD67A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5959"/>
            <a:ext cx="2538000" cy="1692000"/>
          </a:xfrm>
          <a:prstGeom prst="rect">
            <a:avLst/>
          </a:prstGeom>
        </p:spPr>
      </p:pic>
      <p:pic>
        <p:nvPicPr>
          <p:cNvPr id="18" name="그림 17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68F0194D-A89A-4615-8878-D9FA855F5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000" y="1725750"/>
            <a:ext cx="2538000" cy="1692000"/>
          </a:xfrm>
          <a:prstGeom prst="rect">
            <a:avLst/>
          </a:prstGeom>
        </p:spPr>
      </p:pic>
      <p:pic>
        <p:nvPicPr>
          <p:cNvPr id="20" name="그림 19" descr="사진, 테이블, 다른, 옅은이(가) 표시된 사진&#10;&#10;자동 생성된 설명">
            <a:extLst>
              <a:ext uri="{FF2B5EF4-FFF2-40B4-BE49-F238E27FC236}">
                <a16:creationId xmlns:a16="http://schemas.microsoft.com/office/drawing/2014/main" id="{8EBFCCCA-CC95-4ADE-B676-6582AD8C8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000" y="1725750"/>
            <a:ext cx="2538000" cy="1692000"/>
          </a:xfrm>
          <a:prstGeom prst="rect">
            <a:avLst/>
          </a:prstGeom>
        </p:spPr>
      </p:pic>
      <p:pic>
        <p:nvPicPr>
          <p:cNvPr id="22" name="그림 21" descr="사진, 테이블, 앉아있는, 다른이(가) 표시된 사진&#10;&#10;자동 생성된 설명">
            <a:extLst>
              <a:ext uri="{FF2B5EF4-FFF2-40B4-BE49-F238E27FC236}">
                <a16:creationId xmlns:a16="http://schemas.microsoft.com/office/drawing/2014/main" id="{0BF2877D-E0C3-4093-8554-D24A73757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51501"/>
            <a:ext cx="2538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0DB17-D8BD-4B81-9507-654D2427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With Policy(3 breakpoints) - </a:t>
            </a:r>
            <a:r>
              <a:rPr lang="en-US" altLang="ko-KR" dirty="0" err="1">
                <a:solidFill>
                  <a:srgbClr val="FF0000"/>
                </a:solidFill>
                <a:latin typeface="+mn-ea"/>
                <a:ea typeface="+mn-ea"/>
              </a:rPr>
              <a:t>StringencyIndex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3D361-274D-4FEF-8350-9328E22F2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DA8773B-9B5D-4B85-9556-F7A9E178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15" y="1849120"/>
            <a:ext cx="4941570" cy="32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9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0DB17-D8BD-4B81-9507-654D2427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With Policy(3 breakpoints) –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사회적 거리두기 수치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3D361-274D-4FEF-8350-9328E22F2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61B2AF1-EEC6-43EC-8745-597E532B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851660"/>
            <a:ext cx="49377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1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1131CE-46F3-4DC7-8D55-3CA1B722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9" y="649403"/>
            <a:ext cx="7529142" cy="439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751671-E382-435B-8662-AEC54680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8" y="627398"/>
            <a:ext cx="752914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0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621" y="1229475"/>
            <a:ext cx="5341329" cy="31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948657-BBBA-4237-9A5B-A4FEACD7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29" y="647423"/>
            <a:ext cx="7529142" cy="439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4D6CCA-ED41-45F5-A665-C9D5F1F0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8" y="667445"/>
            <a:ext cx="752914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Segmented Poisson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Segmented Poisson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/>
              <a:t>: </a:t>
            </a:r>
            <a:r>
              <a:rPr lang="en" sz="1400" dirty="0"/>
              <a:t>Breakpoint를 기준으로 broken-line relationship을 가지는 Poisson Regression Model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/>
              <a:t>Procedure</a:t>
            </a:r>
            <a:endParaRPr sz="1400"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 dirty="0"/>
              <a:t>Segmented Function을 이용해 여러 개의 Segmentation을 적용</a:t>
            </a:r>
            <a:endParaRPr sz="1400"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 dirty="0"/>
              <a:t>최대 3개의 Break Point를 적용</a:t>
            </a:r>
            <a:endParaRPr sz="1400"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 dirty="0"/>
              <a:t>8월 23일 이후 8주 분량의 확진자 증가 추이를 예측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3408000" y="4752875"/>
            <a:ext cx="2328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Days from 2020-01-20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7650" y="563850"/>
            <a:ext cx="5614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Segmented Poisson : Capital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750" y="1251450"/>
            <a:ext cx="6216490" cy="334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19"/>
          <p:cNvGraphicFramePr/>
          <p:nvPr>
            <p:extLst>
              <p:ext uri="{D42A27DB-BD31-4B8C-83A1-F6EECF244321}">
                <p14:modId xmlns:p14="http://schemas.microsoft.com/office/powerpoint/2010/main" val="1947961528"/>
              </p:ext>
            </p:extLst>
          </p:nvPr>
        </p:nvGraphicFramePr>
        <p:xfrm>
          <a:off x="6700475" y="82375"/>
          <a:ext cx="2423862" cy="8070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3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수도권(서울,경기,인천)</a:t>
                      </a:r>
                      <a:endParaRPr sz="10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R-square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MSE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Breaks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 seg_point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0.66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215.666</a:t>
                      </a:r>
                      <a:endParaRPr sz="800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50, 205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 seg_point</a:t>
                      </a:r>
                      <a:endParaRPr sz="800" b="1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0.783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146.137</a:t>
                      </a:r>
                      <a:endParaRPr sz="80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105, 131, 201</a:t>
                      </a:r>
                      <a:endParaRPr sz="800" dirty="0"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868</Words>
  <Application>Microsoft Office PowerPoint</Application>
  <PresentationFormat>화면 슬라이드 쇼(16:9)</PresentationFormat>
  <Paragraphs>123</Paragraphs>
  <Slides>33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Lato</vt:lpstr>
      <vt:lpstr>Malgun Gothic</vt:lpstr>
      <vt:lpstr>Malgun Gothic</vt:lpstr>
      <vt:lpstr>Cambria Math</vt:lpstr>
      <vt:lpstr>Raleway</vt:lpstr>
      <vt:lpstr>Streamline</vt:lpstr>
      <vt:lpstr>COVID-19  한국 지역별 신규확진자  예측 모델  </vt:lpstr>
      <vt:lpstr>자체 데이터 (1월 20일 ~ 8월 17일)</vt:lpstr>
      <vt:lpstr>데이터 소개</vt:lpstr>
      <vt:lpstr>PowerPoint 프레젠테이션</vt:lpstr>
      <vt:lpstr>PowerPoint 프레젠테이션</vt:lpstr>
      <vt:lpstr>PowerPoint 프레젠테이션</vt:lpstr>
      <vt:lpstr>PowerPoint 프레젠테이션</vt:lpstr>
      <vt:lpstr>Segmented Poisson</vt:lpstr>
      <vt:lpstr>Segmented Poisson : Capital</vt:lpstr>
      <vt:lpstr>PowerPoint 프레젠테이션</vt:lpstr>
      <vt:lpstr>PowerPoint 프레젠테이션</vt:lpstr>
      <vt:lpstr>Segmented Poisson with policy variable</vt:lpstr>
      <vt:lpstr>Correlation heatmap of policy variables</vt:lpstr>
      <vt:lpstr>Exploratory Data Analysis with policy variable</vt:lpstr>
      <vt:lpstr>PowerPoint 프레젠테이션</vt:lpstr>
      <vt:lpstr>Breakpoints</vt:lpstr>
      <vt:lpstr>Segmented Poisson Model Definition</vt:lpstr>
      <vt:lpstr>Model with Policy information</vt:lpstr>
      <vt:lpstr>Without Policy</vt:lpstr>
      <vt:lpstr>PowerPoint 프레젠테이션</vt:lpstr>
      <vt:lpstr>With Policy(2 breakpoints) - coefficients</vt:lpstr>
      <vt:lpstr>With Policy(2 breakpoints) - plots</vt:lpstr>
      <vt:lpstr>PowerPoint 프레젠테이션</vt:lpstr>
      <vt:lpstr>PowerPoint 프레젠테이션</vt:lpstr>
      <vt:lpstr>With Policy(2 breakpoints) - StringencyIndex</vt:lpstr>
      <vt:lpstr>With Policy(2 breakpoints) - 사회적 거리두기 수치</vt:lpstr>
      <vt:lpstr>With Policy(3 breakpoints) - coefficients</vt:lpstr>
      <vt:lpstr>With Policy(3 breakpoints) - plots</vt:lpstr>
      <vt:lpstr>PowerPoint 프레젠테이션</vt:lpstr>
      <vt:lpstr>PowerPoint 프레젠테이션</vt:lpstr>
      <vt:lpstr>With Policy(3 breakpoints) - StringencyIndex</vt:lpstr>
      <vt:lpstr>With Policy(3 breakpoints) – 사회적 거리두기 수치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한국 지역별 신규확진자  예측 모델</dc:title>
  <dc:creator>HGH</dc:creator>
  <cp:lastModifiedBy>한결희</cp:lastModifiedBy>
  <cp:revision>18</cp:revision>
  <dcterms:modified xsi:type="dcterms:W3CDTF">2020-08-23T16:05:09Z</dcterms:modified>
</cp:coreProperties>
</file>